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aven Pro" panose="020B0604020202020204" charset="0"/>
      <p:regular r:id="rId20"/>
      <p:bold r:id="rId21"/>
    </p:embeddedFont>
    <p:embeddedFont>
      <p:font typeface="Nunito" pitchFamily="2" charset="0"/>
      <p:regular r:id="rId22"/>
      <p:bold r:id="rId23"/>
      <p:italic r:id="rId24"/>
      <p:boldItalic r:id="rId25"/>
    </p:embeddedFont>
    <p:embeddedFont>
      <p:font typeface="Nunito Medium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05F604-9E14-407D-99B7-FB72CE5834A4}">
  <a:tblStyle styleId="{B805F604-9E14-407D-99B7-FB72CE5834A4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2e872ab10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2e872ab10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2e872ab10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2e872ab10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2e872ab10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2e872ab10a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Interpret Results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2e872ab10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2e872ab10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e3b61c07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2e3b61c07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Insensitive Munitions Law and Background</a:t>
            </a:r>
            <a:br>
              <a:rPr lang="en"/>
            </a:br>
            <a:r>
              <a:rPr lang="en"/>
              <a:t>Trying to Figure Out IMC Mixtures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2e3b61c07a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2e3b61c07a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HPLC</a:t>
            </a:r>
            <a:br>
              <a:rPr lang="en"/>
            </a:br>
            <a:r>
              <a:rPr lang="en"/>
              <a:t>Preparing Solutions and Monitoring Them</a:t>
            </a:r>
            <a:br>
              <a:rPr lang="en"/>
            </a:br>
            <a:r>
              <a:rPr lang="en"/>
              <a:t>Reduction Reactions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2e3b61c07a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2e3b61c07a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e872ab1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2e872ab1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e872ab10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2e872ab10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2e872ab10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2e872ab10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2e872ab10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2e872ab10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2e872ab10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2e872ab10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572275" y="-177250"/>
            <a:ext cx="4464300" cy="45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Reductive Degradation of Insensitive Munition Compound Mixtures using Iron-Based Reactive Minerals</a:t>
            </a:r>
            <a:endParaRPr sz="3480"/>
          </a:p>
        </p:txBody>
      </p:sp>
      <p:sp>
        <p:nvSpPr>
          <p:cNvPr id="278" name="Google Shape;278;p13"/>
          <p:cNvSpPr txBox="1"/>
          <p:nvPr/>
        </p:nvSpPr>
        <p:spPr>
          <a:xfrm>
            <a:off x="572875" y="3998200"/>
            <a:ext cx="4732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[Intern] Ellie Laton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[Mentors] Osmar Menezes, Jim Field, Sierra Reyes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[Affiliation] Field-Sierra Research Group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[Co-Author] Kartika Srivastava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900" y="3742859"/>
            <a:ext cx="1018625" cy="135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9463" y="3985150"/>
            <a:ext cx="1018625" cy="10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/>
          <p:cNvPicPr preferRelativeResize="0"/>
          <p:nvPr/>
        </p:nvPicPr>
        <p:blipFill rotWithShape="1">
          <a:blip r:embed="rId5">
            <a:alphaModFix/>
          </a:blip>
          <a:srcRect l="25906" t="20063" r="22824"/>
          <a:stretch/>
        </p:blipFill>
        <p:spPr>
          <a:xfrm>
            <a:off x="6034725" y="3953150"/>
            <a:ext cx="972218" cy="9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9725" y="3996489"/>
            <a:ext cx="1018625" cy="941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(Individual IMCs + ZVI)</a:t>
            </a:r>
            <a:endParaRPr/>
          </a:p>
        </p:txBody>
      </p:sp>
      <p:sp>
        <p:nvSpPr>
          <p:cNvPr id="368" name="Google Shape;368;p22"/>
          <p:cNvSpPr txBox="1"/>
          <p:nvPr/>
        </p:nvSpPr>
        <p:spPr>
          <a:xfrm>
            <a:off x="787950" y="1034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369" name="Google Shape;3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800" y="1378954"/>
            <a:ext cx="3468900" cy="1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1200" y="1378950"/>
            <a:ext cx="3685500" cy="1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2650" y="3254900"/>
            <a:ext cx="3758700" cy="1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425" y="3"/>
            <a:ext cx="534525" cy="7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2"/>
          <p:cNvPicPr preferRelativeResize="0"/>
          <p:nvPr/>
        </p:nvPicPr>
        <p:blipFill rotWithShape="1">
          <a:blip r:embed="rId7">
            <a:alphaModFix/>
          </a:blip>
          <a:srcRect l="25906" t="20063" r="22824"/>
          <a:stretch/>
        </p:blipFill>
        <p:spPr>
          <a:xfrm>
            <a:off x="0" y="25475"/>
            <a:ext cx="604250" cy="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(Individual IMCs + FeS)</a:t>
            </a:r>
            <a:endParaRPr/>
          </a:p>
        </p:txBody>
      </p:sp>
      <p:sp>
        <p:nvSpPr>
          <p:cNvPr id="379" name="Google Shape;379;p23"/>
          <p:cNvSpPr txBox="1"/>
          <p:nvPr/>
        </p:nvSpPr>
        <p:spPr>
          <a:xfrm>
            <a:off x="787950" y="1034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380" name="Google Shape;38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00" y="1365687"/>
            <a:ext cx="3732900" cy="18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6225" y="1365674"/>
            <a:ext cx="4238700" cy="17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5050" y="3282250"/>
            <a:ext cx="3503700" cy="17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425" y="3"/>
            <a:ext cx="534525" cy="7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7">
            <a:alphaModFix/>
          </a:blip>
          <a:srcRect l="25906" t="20063" r="22824"/>
          <a:stretch/>
        </p:blipFill>
        <p:spPr>
          <a:xfrm>
            <a:off x="0" y="25475"/>
            <a:ext cx="604250" cy="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90" name="Google Shape;390;p24"/>
          <p:cNvSpPr txBox="1"/>
          <p:nvPr/>
        </p:nvSpPr>
        <p:spPr>
          <a:xfrm>
            <a:off x="621650" y="1718925"/>
            <a:ext cx="7787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91" name="Google Shape;391;p24"/>
          <p:cNvGraphicFramePr/>
          <p:nvPr/>
        </p:nvGraphicFramePr>
        <p:xfrm>
          <a:off x="117213" y="2084573"/>
          <a:ext cx="8909575" cy="1158280"/>
        </p:xfrm>
        <a:graphic>
          <a:graphicData uri="http://schemas.openxmlformats.org/drawingml/2006/table">
            <a:tbl>
              <a:tblPr firstRow="1" bandRow="1">
                <a:noFill/>
                <a:tableStyleId>{B805F604-9E14-407D-99B7-FB72CE5834A4}</a:tableStyleId>
              </a:tblPr>
              <a:tblGrid>
                <a:gridCol w="222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IMCs Mixtures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NTO</a:t>
                      </a:r>
                      <a:endParaRPr sz="13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DNAN</a:t>
                      </a:r>
                      <a:endParaRPr sz="13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NQ</a:t>
                      </a:r>
                      <a:endParaRPr sz="13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k</a:t>
                      </a:r>
                      <a:r>
                        <a:rPr lang="en" sz="1300" b="1" u="none" strike="noStrike" cap="none" baseline="-25000"/>
                        <a:t>1</a:t>
                      </a:r>
                      <a:r>
                        <a:rPr lang="en" sz="1300" b="1" u="none" strike="noStrike" cap="none"/>
                        <a:t> (h</a:t>
                      </a:r>
                      <a:r>
                        <a:rPr lang="en" sz="1300" b="1" u="none" strike="noStrike" cap="none" baseline="30000"/>
                        <a:t>-1</a:t>
                      </a:r>
                      <a:r>
                        <a:rPr lang="en" sz="1300" b="1" u="none" strike="noStrike" cap="none"/>
                        <a:t>)</a:t>
                      </a:r>
                      <a:endParaRPr sz="1300" b="1" u="none" strike="noStrike" cap="none" baseline="-25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R</a:t>
                      </a:r>
                      <a:r>
                        <a:rPr lang="en" sz="1300" b="1" u="none" strike="noStrike" cap="none" baseline="30000"/>
                        <a:t>2</a:t>
                      </a:r>
                      <a:endParaRPr sz="13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k</a:t>
                      </a:r>
                      <a:r>
                        <a:rPr lang="en" sz="1300" b="1" u="none" strike="noStrike" cap="none" baseline="-25000"/>
                        <a:t>1</a:t>
                      </a:r>
                      <a:r>
                        <a:rPr lang="en" sz="1300" b="1" u="none" strike="noStrike" cap="none"/>
                        <a:t> (h</a:t>
                      </a:r>
                      <a:r>
                        <a:rPr lang="en" sz="1300" b="1" u="none" strike="noStrike" cap="none" baseline="30000"/>
                        <a:t>-1</a:t>
                      </a:r>
                      <a:r>
                        <a:rPr lang="en" sz="1300" b="1" u="none" strike="noStrike" cap="none"/>
                        <a:t>)</a:t>
                      </a:r>
                      <a:endParaRPr sz="1300" b="1" u="none" strike="noStrike" cap="none" baseline="-25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R</a:t>
                      </a:r>
                      <a:r>
                        <a:rPr lang="en" sz="1300" b="1" u="none" strike="noStrike" cap="none" baseline="30000"/>
                        <a:t>2</a:t>
                      </a:r>
                      <a:endParaRPr sz="13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k</a:t>
                      </a:r>
                      <a:r>
                        <a:rPr lang="en" sz="1300" b="1" u="none" strike="noStrike" cap="none" baseline="-25000"/>
                        <a:t>1</a:t>
                      </a:r>
                      <a:r>
                        <a:rPr lang="en" sz="1300" b="1" u="none" strike="noStrike" cap="none"/>
                        <a:t> (h</a:t>
                      </a:r>
                      <a:r>
                        <a:rPr lang="en" sz="1300" b="1" u="none" strike="noStrike" cap="none" baseline="30000"/>
                        <a:t>-1</a:t>
                      </a:r>
                      <a:r>
                        <a:rPr lang="en" sz="1300" b="1" u="none" strike="noStrike" cap="none"/>
                        <a:t>)</a:t>
                      </a:r>
                      <a:endParaRPr sz="1300" b="1" u="none" strike="noStrike" cap="none" baseline="-25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R</a:t>
                      </a:r>
                      <a:r>
                        <a:rPr lang="en" sz="1300" b="1" u="none" strike="noStrike" cap="none" baseline="30000"/>
                        <a:t>2</a:t>
                      </a:r>
                      <a:endParaRPr sz="13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ZVI (35 g/L)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2.33 ± 0.43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0.93 – 0.97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0.60 ± 0.05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0.96 – 0.98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0.66 ± 0.07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0.95 – 0.97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FeS (55 g/L)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0.79 ± 0.09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0.98 – 0.99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0.42 ± 0.04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0.99 – 1.00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0.15 ± 0.02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0.98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2" name="Google Shape;392;p24"/>
          <p:cNvGraphicFramePr/>
          <p:nvPr/>
        </p:nvGraphicFramePr>
        <p:xfrm>
          <a:off x="117201" y="3416430"/>
          <a:ext cx="8909600" cy="1173520"/>
        </p:xfrm>
        <a:graphic>
          <a:graphicData uri="http://schemas.openxmlformats.org/drawingml/2006/table">
            <a:tbl>
              <a:tblPr firstRow="1" bandRow="1">
                <a:noFill/>
                <a:tableStyleId>{B805F604-9E14-407D-99B7-FB72CE5834A4}</a:tableStyleId>
              </a:tblPr>
              <a:tblGrid>
                <a:gridCol w="22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Individual Compounds</a:t>
                      </a:r>
                      <a:endParaRPr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/>
                        <a:t>NTO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/>
                        <a:t>DNAN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/>
                        <a:t>NQ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k</a:t>
                      </a:r>
                      <a:r>
                        <a:rPr lang="en" sz="1300" b="1" u="none" strike="noStrike" cap="none" baseline="-25000"/>
                        <a:t>1</a:t>
                      </a:r>
                      <a:r>
                        <a:rPr lang="en" sz="1300" b="1" u="none" strike="noStrike" cap="none"/>
                        <a:t> (h</a:t>
                      </a:r>
                      <a:r>
                        <a:rPr lang="en" sz="1300" b="1" u="none" strike="noStrike" cap="none" baseline="30000"/>
                        <a:t>-1</a:t>
                      </a:r>
                      <a:r>
                        <a:rPr lang="en" sz="1300" b="1" u="none" strike="noStrike" cap="none"/>
                        <a:t>)</a:t>
                      </a:r>
                      <a:endParaRPr sz="1300" b="1" u="none" strike="noStrike" cap="none" baseline="-25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R</a:t>
                      </a:r>
                      <a:r>
                        <a:rPr lang="en" sz="1300" b="1" u="none" strike="noStrike" cap="none" baseline="30000"/>
                        <a:t>2</a:t>
                      </a:r>
                      <a:endParaRPr sz="13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k</a:t>
                      </a:r>
                      <a:r>
                        <a:rPr lang="en" sz="1300" b="1" u="none" strike="noStrike" cap="none" baseline="-25000"/>
                        <a:t>1</a:t>
                      </a:r>
                      <a:r>
                        <a:rPr lang="en" sz="1300" b="1" u="none" strike="noStrike" cap="none"/>
                        <a:t> (h</a:t>
                      </a:r>
                      <a:r>
                        <a:rPr lang="en" sz="1300" b="1" u="none" strike="noStrike" cap="none" baseline="30000"/>
                        <a:t>-1</a:t>
                      </a:r>
                      <a:r>
                        <a:rPr lang="en" sz="1300" b="1" u="none" strike="noStrike" cap="none"/>
                        <a:t>)</a:t>
                      </a:r>
                      <a:endParaRPr sz="1300" b="1" u="none" strike="noStrike" cap="none" baseline="-25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R</a:t>
                      </a:r>
                      <a:r>
                        <a:rPr lang="en" sz="1300" b="1" u="none" strike="noStrike" cap="none" baseline="30000"/>
                        <a:t>2</a:t>
                      </a:r>
                      <a:endParaRPr sz="13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k</a:t>
                      </a:r>
                      <a:r>
                        <a:rPr lang="en" sz="1300" b="1" u="none" strike="noStrike" cap="none" baseline="-25000"/>
                        <a:t>1</a:t>
                      </a:r>
                      <a:r>
                        <a:rPr lang="en" sz="1300" b="1" u="none" strike="noStrike" cap="none"/>
                        <a:t> (h</a:t>
                      </a:r>
                      <a:r>
                        <a:rPr lang="en" sz="1300" b="1" u="none" strike="noStrike" cap="none" baseline="30000"/>
                        <a:t>-1</a:t>
                      </a:r>
                      <a:r>
                        <a:rPr lang="en" sz="1300" b="1" u="none" strike="noStrike" cap="none"/>
                        <a:t>)</a:t>
                      </a:r>
                      <a:endParaRPr sz="1300" b="1" u="none" strike="noStrike" cap="none" baseline="-25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R</a:t>
                      </a:r>
                      <a:r>
                        <a:rPr lang="en" sz="1300" b="1" u="none" strike="noStrike" cap="none" baseline="30000"/>
                        <a:t>2</a:t>
                      </a:r>
                      <a:endParaRPr sz="13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ZVI (35 g/L)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8.52 ± 1.18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0.97 – 1.00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&gt; 20.79*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9.58 ± 1.77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0.85 – 0.98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u="none" strike="noStrike" cap="none"/>
                        <a:t>FeS (55 g/L)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1.41 ± 0.08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0.95 – 0.98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6.70 ± 1.08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0.97 – 0.98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0.90 ± 0.09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/>
                        <a:t>0.98 – 1.00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3" name="Google Shape;393;p24"/>
          <p:cNvSpPr txBox="1"/>
          <p:nvPr/>
        </p:nvSpPr>
        <p:spPr>
          <a:xfrm>
            <a:off x="1829850" y="4788075"/>
            <a:ext cx="5978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* Calculated considering the quantification limit for DNAN (2.2 µM)</a:t>
            </a:r>
            <a:endParaRPr sz="1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4" name="Google Shape;394;p24"/>
          <p:cNvSpPr txBox="1"/>
          <p:nvPr/>
        </p:nvSpPr>
        <p:spPr>
          <a:xfrm>
            <a:off x="6671495" y="293775"/>
            <a:ext cx="273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6.398 mM NTO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0.07 mM DNAN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1.826 mM NQ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4"/>
          <p:cNvSpPr txBox="1"/>
          <p:nvPr/>
        </p:nvSpPr>
        <p:spPr>
          <a:xfrm>
            <a:off x="2404200" y="1496275"/>
            <a:ext cx="433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Pseudo-First-Order Rate Constant (k</a:t>
            </a:r>
            <a:r>
              <a:rPr lang="en" sz="1800" b="1" baseline="-250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n" sz="18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6" name="Google Shape;3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25" y="3"/>
            <a:ext cx="534525" cy="7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4"/>
          <p:cNvPicPr preferRelativeResize="0"/>
          <p:nvPr/>
        </p:nvPicPr>
        <p:blipFill rotWithShape="1">
          <a:blip r:embed="rId4">
            <a:alphaModFix/>
          </a:blip>
          <a:srcRect l="25906" t="20063" r="22824"/>
          <a:stretch/>
        </p:blipFill>
        <p:spPr>
          <a:xfrm>
            <a:off x="0" y="25475"/>
            <a:ext cx="604250" cy="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403" name="Google Shape;403;p25"/>
          <p:cNvSpPr txBox="1"/>
          <p:nvPr/>
        </p:nvSpPr>
        <p:spPr>
          <a:xfrm>
            <a:off x="595500" y="1356375"/>
            <a:ext cx="79530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Thank you to the Field-Sierra Research Group, the UArizona Chemical and Environmental Engineering Department, Osmar Menezes, Dr. Sierra Reyes, Kartika Srivastava, and the NASA Space Grant Organizers!</a:t>
            </a:r>
            <a:endParaRPr sz="2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4" name="Google Shape;404;p25"/>
          <p:cNvPicPr preferRelativeResize="0"/>
          <p:nvPr/>
        </p:nvPicPr>
        <p:blipFill rotWithShape="1">
          <a:blip r:embed="rId3">
            <a:alphaModFix/>
          </a:blip>
          <a:srcRect l="25906" t="20063" r="22824"/>
          <a:stretch/>
        </p:blipFill>
        <p:spPr>
          <a:xfrm>
            <a:off x="3055550" y="3584329"/>
            <a:ext cx="1161225" cy="117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127" y="3647195"/>
            <a:ext cx="1161225" cy="122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3675" y="3435671"/>
            <a:ext cx="1018625" cy="135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925" y="3665650"/>
            <a:ext cx="1161215" cy="107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Introduction</a:t>
            </a:r>
            <a:endParaRPr sz="4000"/>
          </a:p>
        </p:txBody>
      </p:sp>
      <p:sp>
        <p:nvSpPr>
          <p:cNvPr id="288" name="Google Shape;288;p14"/>
          <p:cNvSpPr txBox="1"/>
          <p:nvPr/>
        </p:nvSpPr>
        <p:spPr>
          <a:xfrm>
            <a:off x="247050" y="1654425"/>
            <a:ext cx="9144000" cy="3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Char char="●"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Insensitive Munitions Program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Char char="○"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Made Manufacturing Military Explosives Safer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Char char="●"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Insensitive Munitions Compounds (IMCs)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Char char="○"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Resists Shock, Heat, and Other Detonations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Char char="○"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But Also Environmental Degradation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Char char="●"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Remediation for Mixture of IMCs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9" name="Google Shape;2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525" y="170350"/>
            <a:ext cx="1920400" cy="18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 txBox="1"/>
          <p:nvPr/>
        </p:nvSpPr>
        <p:spPr>
          <a:xfrm>
            <a:off x="2020050" y="4695300"/>
            <a:ext cx="510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http://www.insensitivemunitions.org/wp-content/uploads/2011/06/logo-300x291.png</a:t>
            </a:r>
            <a:endParaRPr sz="10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1" name="Google Shape;2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425" y="3"/>
            <a:ext cx="534525" cy="7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4"/>
          <p:cNvPicPr preferRelativeResize="0"/>
          <p:nvPr/>
        </p:nvPicPr>
        <p:blipFill rotWithShape="1">
          <a:blip r:embed="rId5">
            <a:alphaModFix/>
          </a:blip>
          <a:srcRect l="25906" t="20063" r="22824"/>
          <a:stretch/>
        </p:blipFill>
        <p:spPr>
          <a:xfrm>
            <a:off x="0" y="25475"/>
            <a:ext cx="604250" cy="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pic>
        <p:nvPicPr>
          <p:cNvPr id="298" name="Google Shape;298;p15"/>
          <p:cNvPicPr preferRelativeResize="0"/>
          <p:nvPr/>
        </p:nvPicPr>
        <p:blipFill rotWithShape="1">
          <a:blip r:embed="rId3">
            <a:alphaModFix/>
          </a:blip>
          <a:srcRect l="12461" t="7400" r="17608" b="12510"/>
          <a:stretch/>
        </p:blipFill>
        <p:spPr>
          <a:xfrm>
            <a:off x="420024" y="1605800"/>
            <a:ext cx="3145999" cy="17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5"/>
          <p:cNvPicPr preferRelativeResize="0"/>
          <p:nvPr/>
        </p:nvPicPr>
        <p:blipFill rotWithShape="1">
          <a:blip r:embed="rId4">
            <a:alphaModFix/>
          </a:blip>
          <a:srcRect l="3667" t="4434" r="18795" b="22138"/>
          <a:stretch/>
        </p:blipFill>
        <p:spPr>
          <a:xfrm>
            <a:off x="4102075" y="328200"/>
            <a:ext cx="4514345" cy="17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5"/>
          <p:cNvPicPr preferRelativeResize="0"/>
          <p:nvPr/>
        </p:nvPicPr>
        <p:blipFill rotWithShape="1">
          <a:blip r:embed="rId5">
            <a:alphaModFix/>
          </a:blip>
          <a:srcRect l="8816" t="10762" r="18201" b="9218"/>
          <a:stretch/>
        </p:blipFill>
        <p:spPr>
          <a:xfrm>
            <a:off x="4508425" y="2566475"/>
            <a:ext cx="4158850" cy="23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 txBox="1"/>
          <p:nvPr/>
        </p:nvSpPr>
        <p:spPr>
          <a:xfrm>
            <a:off x="204725" y="3631300"/>
            <a:ext cx="35766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 u="sng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Reducing Agents:</a:t>
            </a:r>
            <a:r>
              <a:rPr lang="en" sz="2500" i="1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endParaRPr sz="2500" i="1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Zero-Valent Iron (ZVI)</a:t>
            </a:r>
            <a:br>
              <a:rPr lang="en" sz="25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n" sz="25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Iron Sulfide (FeS)</a:t>
            </a:r>
            <a:endParaRPr sz="25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02" name="Google Shape;3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425" y="3"/>
            <a:ext cx="534525" cy="7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5"/>
          <p:cNvPicPr preferRelativeResize="0"/>
          <p:nvPr/>
        </p:nvPicPr>
        <p:blipFill rotWithShape="1">
          <a:blip r:embed="rId7">
            <a:alphaModFix/>
          </a:blip>
          <a:srcRect l="25906" t="20063" r="22824"/>
          <a:stretch/>
        </p:blipFill>
        <p:spPr>
          <a:xfrm>
            <a:off x="0" y="25475"/>
            <a:ext cx="604250" cy="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(ZVI + NTO)</a:t>
            </a:r>
            <a:endParaRPr/>
          </a:p>
        </p:txBody>
      </p:sp>
      <p:pic>
        <p:nvPicPr>
          <p:cNvPr id="309" name="Google Shape;3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400" y="185250"/>
            <a:ext cx="3377700" cy="2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25" y="2491200"/>
            <a:ext cx="8524200" cy="24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6"/>
          <p:cNvSpPr txBox="1"/>
          <p:nvPr/>
        </p:nvSpPr>
        <p:spPr>
          <a:xfrm>
            <a:off x="285425" y="15140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6.398 mM NTO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35 g ZVI/L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2" name="Google Shape;3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425" y="3"/>
            <a:ext cx="534525" cy="7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6"/>
          <p:cNvPicPr preferRelativeResize="0"/>
          <p:nvPr/>
        </p:nvPicPr>
        <p:blipFill rotWithShape="1">
          <a:blip r:embed="rId6">
            <a:alphaModFix/>
          </a:blip>
          <a:srcRect l="25906" t="20063" r="22824"/>
          <a:stretch/>
        </p:blipFill>
        <p:spPr>
          <a:xfrm>
            <a:off x="0" y="25475"/>
            <a:ext cx="604250" cy="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(ZVI + NQ)</a:t>
            </a:r>
            <a:endParaRPr/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600" y="222673"/>
            <a:ext cx="3798900" cy="20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475" y="2571750"/>
            <a:ext cx="8652300" cy="2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7"/>
          <p:cNvSpPr txBox="1"/>
          <p:nvPr/>
        </p:nvSpPr>
        <p:spPr>
          <a:xfrm>
            <a:off x="222475" y="15019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1.826 mM NQ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35 g ZVI/L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2" name="Google Shape;3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425" y="3"/>
            <a:ext cx="534525" cy="7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7"/>
          <p:cNvPicPr preferRelativeResize="0"/>
          <p:nvPr/>
        </p:nvPicPr>
        <p:blipFill rotWithShape="1">
          <a:blip r:embed="rId6">
            <a:alphaModFix/>
          </a:blip>
          <a:srcRect l="25906" t="20063" r="22824"/>
          <a:stretch/>
        </p:blipFill>
        <p:spPr>
          <a:xfrm>
            <a:off x="0" y="25475"/>
            <a:ext cx="604250" cy="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(ZVI + DNAN)</a:t>
            </a:r>
            <a:endParaRPr/>
          </a:p>
        </p:txBody>
      </p:sp>
      <p:pic>
        <p:nvPicPr>
          <p:cNvPr id="329" name="Google Shape;329;p18"/>
          <p:cNvPicPr preferRelativeResize="0"/>
          <p:nvPr/>
        </p:nvPicPr>
        <p:blipFill rotWithShape="1">
          <a:blip r:embed="rId3">
            <a:alphaModFix/>
          </a:blip>
          <a:srcRect r="24081"/>
          <a:stretch/>
        </p:blipFill>
        <p:spPr>
          <a:xfrm>
            <a:off x="1361400" y="1791450"/>
            <a:ext cx="6421200" cy="3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8"/>
          <p:cNvSpPr txBox="1"/>
          <p:nvPr/>
        </p:nvSpPr>
        <p:spPr>
          <a:xfrm>
            <a:off x="5577625" y="5985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0.07 mM DNAN</a:t>
            </a:r>
            <a:endParaRPr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35 g ZVI/L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1" name="Google Shape;3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425" y="3"/>
            <a:ext cx="534525" cy="7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/>
          <p:cNvPicPr preferRelativeResize="0"/>
          <p:nvPr/>
        </p:nvPicPr>
        <p:blipFill rotWithShape="1">
          <a:blip r:embed="rId5">
            <a:alphaModFix/>
          </a:blip>
          <a:srcRect l="25906" t="20063" r="22824"/>
          <a:stretch/>
        </p:blipFill>
        <p:spPr>
          <a:xfrm>
            <a:off x="0" y="25475"/>
            <a:ext cx="604250" cy="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(FeS + NTO)</a:t>
            </a:r>
            <a:endParaRPr/>
          </a:p>
        </p:txBody>
      </p:sp>
      <p:pic>
        <p:nvPicPr>
          <p:cNvPr id="338" name="Google Shape;3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2325" y="221875"/>
            <a:ext cx="3738900" cy="22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50" y="2702650"/>
            <a:ext cx="8352900" cy="22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9"/>
          <p:cNvSpPr txBox="1"/>
          <p:nvPr/>
        </p:nvSpPr>
        <p:spPr>
          <a:xfrm>
            <a:off x="395550" y="15280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6.398 mM NTO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55 g FeS/L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1" name="Google Shape;34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425" y="3"/>
            <a:ext cx="534525" cy="7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9"/>
          <p:cNvPicPr preferRelativeResize="0"/>
          <p:nvPr/>
        </p:nvPicPr>
        <p:blipFill rotWithShape="1">
          <a:blip r:embed="rId6">
            <a:alphaModFix/>
          </a:blip>
          <a:srcRect l="25906" t="20063" r="22824"/>
          <a:stretch/>
        </p:blipFill>
        <p:spPr>
          <a:xfrm>
            <a:off x="0" y="25475"/>
            <a:ext cx="604250" cy="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(FeS + NQ)</a:t>
            </a:r>
            <a:endParaRPr/>
          </a:p>
        </p:txBody>
      </p:sp>
      <p:pic>
        <p:nvPicPr>
          <p:cNvPr id="348" name="Google Shape;3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3800" y="232450"/>
            <a:ext cx="4037100" cy="21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500" y="2616223"/>
            <a:ext cx="8577000" cy="23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0"/>
          <p:cNvSpPr txBox="1"/>
          <p:nvPr/>
        </p:nvSpPr>
        <p:spPr>
          <a:xfrm>
            <a:off x="270500" y="15391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1.826 mM NQ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55 g FeS/L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1" name="Google Shape;35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425" y="3"/>
            <a:ext cx="534525" cy="7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0"/>
          <p:cNvPicPr preferRelativeResize="0"/>
          <p:nvPr/>
        </p:nvPicPr>
        <p:blipFill rotWithShape="1">
          <a:blip r:embed="rId6">
            <a:alphaModFix/>
          </a:blip>
          <a:srcRect l="25906" t="20063" r="22824"/>
          <a:stretch/>
        </p:blipFill>
        <p:spPr>
          <a:xfrm>
            <a:off x="0" y="25475"/>
            <a:ext cx="604250" cy="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(FeS + DNAN)</a:t>
            </a:r>
            <a:endParaRPr/>
          </a:p>
        </p:txBody>
      </p:sp>
      <p:pic>
        <p:nvPicPr>
          <p:cNvPr id="358" name="Google Shape;358;p21"/>
          <p:cNvPicPr preferRelativeResize="0"/>
          <p:nvPr/>
        </p:nvPicPr>
        <p:blipFill rotWithShape="1">
          <a:blip r:embed="rId3">
            <a:alphaModFix/>
          </a:blip>
          <a:srcRect r="9559"/>
          <a:stretch/>
        </p:blipFill>
        <p:spPr>
          <a:xfrm>
            <a:off x="5105400" y="177900"/>
            <a:ext cx="39033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300" y="2549550"/>
            <a:ext cx="8157600" cy="23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1"/>
          <p:cNvSpPr txBox="1"/>
          <p:nvPr/>
        </p:nvSpPr>
        <p:spPr>
          <a:xfrm>
            <a:off x="612300" y="14964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0.07 mM DNAN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55 g FeS/L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1" name="Google Shape;36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425" y="3"/>
            <a:ext cx="534525" cy="71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1"/>
          <p:cNvPicPr preferRelativeResize="0"/>
          <p:nvPr/>
        </p:nvPicPr>
        <p:blipFill rotWithShape="1">
          <a:blip r:embed="rId6">
            <a:alphaModFix/>
          </a:blip>
          <a:srcRect l="25906" t="20063" r="22824"/>
          <a:stretch/>
        </p:blipFill>
        <p:spPr>
          <a:xfrm>
            <a:off x="0" y="25475"/>
            <a:ext cx="604250" cy="6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On-screen Show (16:9)</PresentationFormat>
  <Paragraphs>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Maven Pro</vt:lpstr>
      <vt:lpstr>Nunito</vt:lpstr>
      <vt:lpstr>Calibri</vt:lpstr>
      <vt:lpstr>Nunito Medium</vt:lpstr>
      <vt:lpstr>Arial</vt:lpstr>
      <vt:lpstr>Momentum</vt:lpstr>
      <vt:lpstr>Reductive Degradation of Insensitive Munition Compound Mixtures using Iron-Based Reactive Minerals</vt:lpstr>
      <vt:lpstr>Introduction</vt:lpstr>
      <vt:lpstr>Background</vt:lpstr>
      <vt:lpstr>Results (ZVI + NTO)</vt:lpstr>
      <vt:lpstr>Results (ZVI + NQ)</vt:lpstr>
      <vt:lpstr>Results (ZVI + DNAN)</vt:lpstr>
      <vt:lpstr>Results (FeS + NTO)</vt:lpstr>
      <vt:lpstr>Results (FeS + NQ)</vt:lpstr>
      <vt:lpstr>Results (FeS + DNAN)</vt:lpstr>
      <vt:lpstr>Results (Individual IMCs + ZVI)</vt:lpstr>
      <vt:lpstr>Results (Individual IMCs + FeS)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Reductive Degradation of Insensitive Munition Compound Mixtures using Iron-Based Reactive Minerals</dc:title>
  <dc:creator>Michelle A. Coe</dc:creator>
  <cp:lastModifiedBy>Coe, Michelle A - (macoe)</cp:lastModifiedBy>
  <cp:revision>1</cp:revision>
  <dcterms:modified xsi:type="dcterms:W3CDTF">2023-04-17T18:11:19Z</dcterms:modified>
</cp:coreProperties>
</file>